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9144000" cy="5143500" type="screen16x9"/>
  <p:notesSz cx="6858000" cy="9144000"/>
  <p:embeddedFontLst>
    <p:embeddedFont>
      <p:font typeface="Consolas" panose="020B0609020204030204" pitchFamily="49" charset="0"/>
      <p:regular r:id="rId16"/>
      <p:bold r:id="rId17"/>
      <p:italic r:id="rId18"/>
      <p:boldItalic r:id="rId19"/>
    </p:embeddedFont>
    <p:embeddedFont>
      <p:font typeface="Roboto" panose="020B0604020202020204" charset="0"/>
      <p:regular r:id="rId20"/>
      <p:bold r:id="rId21"/>
      <p:italic r:id="rId22"/>
      <p:boldItalic r:id="rId23"/>
    </p:embeddedFont>
    <p:embeddedFont>
      <p:font typeface="Trebuchet MS" panose="020B0603020202020204" pitchFamily="34" charset="0"/>
      <p:regular r:id="rId24"/>
      <p:bold r:id="rId25"/>
      <p:italic r:id="rId26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DD6266F-F252-40CA-ACB3-0C886BAB6F78}">
  <a:tblStyle styleId="{2DD6266F-F252-40CA-ACB3-0C886BAB6F7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3" d="100"/>
          <a:sy n="113" d="100"/>
        </p:scale>
        <p:origin x="578" y="3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5934981ad0_1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5934981ad0_1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572d8ffa8d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572d8ffa8d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572df5835e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572df5835e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•"/>
            </a:pPr>
            <a:r>
              <a:rPr lang="en"/>
              <a:t> with median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572df5835e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572df5835e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•"/>
            </a:pPr>
            <a:r>
              <a:rPr lang="en"/>
              <a:t> with median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572df5835e_2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572df5835e_2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592cee7caf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592cee7caf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592cee7caf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592cee7caf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5934981ad0_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5934981ad0_1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592cee7caf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592cee7caf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572df5835e_2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572df5835e_2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592cee7caf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592cee7caf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•"/>
            </a:pPr>
            <a:r>
              <a:rPr lang="en"/>
              <a:t> with median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572d8ffa8d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572d8ffa8d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572d8ffa8d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572d8ffa8d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3959678" y="812381"/>
            <a:ext cx="4830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/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Trebuchet MS"/>
              <a:buNone/>
              <a:defRPr sz="45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3959678" y="2672137"/>
            <a:ext cx="4830000" cy="12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/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dt" idx="10"/>
          </p:nvPr>
        </p:nvSpPr>
        <p:spPr>
          <a:xfrm>
            <a:off x="2321923" y="4767262"/>
            <a:ext cx="16377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ftr" idx="11"/>
          </p:nvPr>
        </p:nvSpPr>
        <p:spPr>
          <a:xfrm>
            <a:off x="4432390" y="4767262"/>
            <a:ext cx="24567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7361735" y="4767263"/>
            <a:ext cx="1428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lvl="1" indent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lvl="2" indent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lvl="3" indent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lvl="4" indent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lvl="5" indent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lvl="6" indent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lvl="7" indent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lvl="8" indent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9" name="Google Shape;19;p2"/>
          <p:cNvCxnSpPr/>
          <p:nvPr/>
        </p:nvCxnSpPr>
        <p:spPr>
          <a:xfrm>
            <a:off x="3713871" y="651188"/>
            <a:ext cx="0" cy="390390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1"/>
          <p:cNvSpPr txBox="1">
            <a:spLocks noGrp="1"/>
          </p:cNvSpPr>
          <p:nvPr>
            <p:ph type="title"/>
          </p:nvPr>
        </p:nvSpPr>
        <p:spPr>
          <a:xfrm>
            <a:off x="2321923" y="342900"/>
            <a:ext cx="2008500" cy="12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C5967"/>
              </a:buClr>
              <a:buSzPts val="2400"/>
              <a:buFont typeface="Trebuchet MS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>
            <a:spLocks noGrp="1"/>
          </p:cNvSpPr>
          <p:nvPr>
            <p:ph type="pic" idx="2"/>
          </p:nvPr>
        </p:nvSpPr>
        <p:spPr>
          <a:xfrm>
            <a:off x="4432389" y="342900"/>
            <a:ext cx="4357200" cy="40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/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body" idx="1"/>
          </p:nvPr>
        </p:nvSpPr>
        <p:spPr>
          <a:xfrm>
            <a:off x="2321923" y="1543050"/>
            <a:ext cx="2008500" cy="28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/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dt" idx="10"/>
          </p:nvPr>
        </p:nvSpPr>
        <p:spPr>
          <a:xfrm>
            <a:off x="2321923" y="4767262"/>
            <a:ext cx="16377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ftr" idx="11"/>
          </p:nvPr>
        </p:nvSpPr>
        <p:spPr>
          <a:xfrm>
            <a:off x="4432390" y="4767262"/>
            <a:ext cx="24567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sldNum" idx="12"/>
          </p:nvPr>
        </p:nvSpPr>
        <p:spPr>
          <a:xfrm>
            <a:off x="7361735" y="4767263"/>
            <a:ext cx="1428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68575" tIns="34275" rIns="68575" bIns="3427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68575" tIns="34275" rIns="68575" bIns="34275" anchor="t" anchorCtr="0"/>
          <a:lstStyle>
            <a:lvl1pPr marL="457200" lvl="0" indent="-361950" rtl="0">
              <a:spcBef>
                <a:spcPts val="800"/>
              </a:spcBef>
              <a:spcAft>
                <a:spcPts val="0"/>
              </a:spcAft>
              <a:buSzPts val="2100"/>
              <a:buChar char="•"/>
              <a:defRPr/>
            </a:lvl1pPr>
            <a:lvl2pPr marL="914400" lvl="1" indent="-342900" rtl="0"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23850" rtl="0">
              <a:spcBef>
                <a:spcPts val="400"/>
              </a:spcBef>
              <a:spcAft>
                <a:spcPts val="0"/>
              </a:spcAft>
              <a:buSzPts val="1500"/>
              <a:buChar char="•"/>
              <a:defRPr/>
            </a:lvl3pPr>
            <a:lvl4pPr marL="1828800" lvl="3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4pPr>
            <a:lvl5pPr marL="2286000" lvl="4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5pPr>
            <a:lvl6pPr marL="2743200" lvl="5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2321923" y="313032"/>
            <a:ext cx="6467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C5967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body" idx="1"/>
          </p:nvPr>
        </p:nvSpPr>
        <p:spPr>
          <a:xfrm>
            <a:off x="2321923" y="1381396"/>
            <a:ext cx="6467700" cy="32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/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dt" idx="10"/>
          </p:nvPr>
        </p:nvSpPr>
        <p:spPr>
          <a:xfrm>
            <a:off x="2321923" y="4767262"/>
            <a:ext cx="16377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ftr" idx="11"/>
          </p:nvPr>
        </p:nvSpPr>
        <p:spPr>
          <a:xfrm>
            <a:off x="4432390" y="4767262"/>
            <a:ext cx="24567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sldNum" idx="12"/>
          </p:nvPr>
        </p:nvSpPr>
        <p:spPr>
          <a:xfrm>
            <a:off x="7361735" y="4767263"/>
            <a:ext cx="1428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 txBox="1">
            <a:spLocks noGrp="1"/>
          </p:cNvSpPr>
          <p:nvPr>
            <p:ph type="title"/>
          </p:nvPr>
        </p:nvSpPr>
        <p:spPr>
          <a:xfrm>
            <a:off x="379828" y="313032"/>
            <a:ext cx="84099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C5967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body" idx="1"/>
          </p:nvPr>
        </p:nvSpPr>
        <p:spPr>
          <a:xfrm>
            <a:off x="379828" y="1381396"/>
            <a:ext cx="8409900" cy="30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/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dt" idx="10"/>
          </p:nvPr>
        </p:nvSpPr>
        <p:spPr>
          <a:xfrm>
            <a:off x="2321923" y="4767262"/>
            <a:ext cx="16377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ftr" idx="11"/>
          </p:nvPr>
        </p:nvSpPr>
        <p:spPr>
          <a:xfrm>
            <a:off x="4432390" y="4767262"/>
            <a:ext cx="24567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sldNum" idx="12"/>
          </p:nvPr>
        </p:nvSpPr>
        <p:spPr>
          <a:xfrm>
            <a:off x="7361735" y="4767263"/>
            <a:ext cx="1428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 txBox="1">
            <a:spLocks noGrp="1"/>
          </p:cNvSpPr>
          <p:nvPr>
            <p:ph type="title"/>
          </p:nvPr>
        </p:nvSpPr>
        <p:spPr>
          <a:xfrm>
            <a:off x="2321922" y="1282304"/>
            <a:ext cx="6188700" cy="21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C5967"/>
              </a:buClr>
              <a:buSzPts val="4100"/>
              <a:buFont typeface="Trebuchet MS"/>
              <a:buNone/>
              <a:defRPr sz="41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body" idx="1"/>
          </p:nvPr>
        </p:nvSpPr>
        <p:spPr>
          <a:xfrm>
            <a:off x="2321922" y="3442097"/>
            <a:ext cx="6188700" cy="11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/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dt" idx="10"/>
          </p:nvPr>
        </p:nvSpPr>
        <p:spPr>
          <a:xfrm>
            <a:off x="2321923" y="4767262"/>
            <a:ext cx="16377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ftr" idx="11"/>
          </p:nvPr>
        </p:nvSpPr>
        <p:spPr>
          <a:xfrm>
            <a:off x="4432390" y="4767262"/>
            <a:ext cx="24567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ldNum" idx="12"/>
          </p:nvPr>
        </p:nvSpPr>
        <p:spPr>
          <a:xfrm>
            <a:off x="7361735" y="4767263"/>
            <a:ext cx="1428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>
            <a:spLocks noGrp="1"/>
          </p:cNvSpPr>
          <p:nvPr>
            <p:ph type="title"/>
          </p:nvPr>
        </p:nvSpPr>
        <p:spPr>
          <a:xfrm>
            <a:off x="2321923" y="313032"/>
            <a:ext cx="6467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C5967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body" idx="1"/>
          </p:nvPr>
        </p:nvSpPr>
        <p:spPr>
          <a:xfrm>
            <a:off x="2321923" y="1369219"/>
            <a:ext cx="31548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/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body" idx="2"/>
          </p:nvPr>
        </p:nvSpPr>
        <p:spPr>
          <a:xfrm>
            <a:off x="5566410" y="1369219"/>
            <a:ext cx="32232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/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dt" idx="10"/>
          </p:nvPr>
        </p:nvSpPr>
        <p:spPr>
          <a:xfrm>
            <a:off x="2321923" y="4767262"/>
            <a:ext cx="16377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ftr" idx="11"/>
          </p:nvPr>
        </p:nvSpPr>
        <p:spPr>
          <a:xfrm>
            <a:off x="4432390" y="4767262"/>
            <a:ext cx="24567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sldNum" idx="12"/>
          </p:nvPr>
        </p:nvSpPr>
        <p:spPr>
          <a:xfrm>
            <a:off x="7361735" y="4767263"/>
            <a:ext cx="1428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>
            <a:spLocks noGrp="1"/>
          </p:cNvSpPr>
          <p:nvPr>
            <p:ph type="title"/>
          </p:nvPr>
        </p:nvSpPr>
        <p:spPr>
          <a:xfrm>
            <a:off x="2321923" y="264047"/>
            <a:ext cx="6467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C5967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body" idx="1"/>
          </p:nvPr>
        </p:nvSpPr>
        <p:spPr>
          <a:xfrm>
            <a:off x="2321920" y="1251075"/>
            <a:ext cx="3291900" cy="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/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body" idx="2"/>
          </p:nvPr>
        </p:nvSpPr>
        <p:spPr>
          <a:xfrm>
            <a:off x="2321921" y="1869009"/>
            <a:ext cx="3291900" cy="27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/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body" idx="3"/>
          </p:nvPr>
        </p:nvSpPr>
        <p:spPr>
          <a:xfrm>
            <a:off x="5701937" y="1251075"/>
            <a:ext cx="3087600" cy="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/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body" idx="4"/>
          </p:nvPr>
        </p:nvSpPr>
        <p:spPr>
          <a:xfrm>
            <a:off x="5701937" y="1869009"/>
            <a:ext cx="3087600" cy="27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/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dt" idx="10"/>
          </p:nvPr>
        </p:nvSpPr>
        <p:spPr>
          <a:xfrm>
            <a:off x="2321923" y="4767262"/>
            <a:ext cx="16377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ftr" idx="11"/>
          </p:nvPr>
        </p:nvSpPr>
        <p:spPr>
          <a:xfrm>
            <a:off x="4432390" y="4767262"/>
            <a:ext cx="24567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sldNum" idx="12"/>
          </p:nvPr>
        </p:nvSpPr>
        <p:spPr>
          <a:xfrm>
            <a:off x="7361735" y="4767263"/>
            <a:ext cx="1428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 txBox="1">
            <a:spLocks noGrp="1"/>
          </p:cNvSpPr>
          <p:nvPr>
            <p:ph type="title"/>
          </p:nvPr>
        </p:nvSpPr>
        <p:spPr>
          <a:xfrm>
            <a:off x="2321923" y="313032"/>
            <a:ext cx="6467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C5967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dt" idx="10"/>
          </p:nvPr>
        </p:nvSpPr>
        <p:spPr>
          <a:xfrm>
            <a:off x="2321923" y="4767262"/>
            <a:ext cx="16377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ftr" idx="11"/>
          </p:nvPr>
        </p:nvSpPr>
        <p:spPr>
          <a:xfrm>
            <a:off x="4432390" y="4767262"/>
            <a:ext cx="24567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8"/>
          <p:cNvSpPr txBox="1">
            <a:spLocks noGrp="1"/>
          </p:cNvSpPr>
          <p:nvPr>
            <p:ph type="sldNum" idx="12"/>
          </p:nvPr>
        </p:nvSpPr>
        <p:spPr>
          <a:xfrm>
            <a:off x="7361735" y="4767263"/>
            <a:ext cx="1428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 txBox="1">
            <a:spLocks noGrp="1"/>
          </p:cNvSpPr>
          <p:nvPr>
            <p:ph type="dt" idx="10"/>
          </p:nvPr>
        </p:nvSpPr>
        <p:spPr>
          <a:xfrm>
            <a:off x="2321923" y="4767262"/>
            <a:ext cx="16377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ftr" idx="11"/>
          </p:nvPr>
        </p:nvSpPr>
        <p:spPr>
          <a:xfrm>
            <a:off x="4432390" y="4767262"/>
            <a:ext cx="24567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sldNum" idx="12"/>
          </p:nvPr>
        </p:nvSpPr>
        <p:spPr>
          <a:xfrm>
            <a:off x="7361735" y="4767263"/>
            <a:ext cx="1428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0"/>
          <p:cNvSpPr txBox="1">
            <a:spLocks noGrp="1"/>
          </p:cNvSpPr>
          <p:nvPr>
            <p:ph type="title"/>
          </p:nvPr>
        </p:nvSpPr>
        <p:spPr>
          <a:xfrm>
            <a:off x="2321923" y="348853"/>
            <a:ext cx="2325000" cy="12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C5967"/>
              </a:buClr>
              <a:buSzPts val="2400"/>
              <a:buFont typeface="Trebuchet MS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body" idx="1"/>
          </p:nvPr>
        </p:nvSpPr>
        <p:spPr>
          <a:xfrm>
            <a:off x="4761411" y="348853"/>
            <a:ext cx="4028400" cy="40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/>
          <a:lstStyle>
            <a:lvl1pPr marL="457200" lvl="0" indent="-381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619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marL="2286000" lvl="4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marL="2743200" lvl="5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body" idx="2"/>
          </p:nvPr>
        </p:nvSpPr>
        <p:spPr>
          <a:xfrm>
            <a:off x="2321923" y="1549004"/>
            <a:ext cx="2325000" cy="28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/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dt" idx="10"/>
          </p:nvPr>
        </p:nvSpPr>
        <p:spPr>
          <a:xfrm>
            <a:off x="2321923" y="4767262"/>
            <a:ext cx="16377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ftr" idx="11"/>
          </p:nvPr>
        </p:nvSpPr>
        <p:spPr>
          <a:xfrm>
            <a:off x="4432390" y="4767262"/>
            <a:ext cx="24567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sldNum" idx="12"/>
          </p:nvPr>
        </p:nvSpPr>
        <p:spPr>
          <a:xfrm>
            <a:off x="7361735" y="4767263"/>
            <a:ext cx="1428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3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2321923" y="313032"/>
            <a:ext cx="6467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C5967"/>
              </a:buClr>
              <a:buSzPts val="3300"/>
              <a:buFont typeface="Trebuchet MS"/>
              <a:buNone/>
              <a:defRPr sz="3300" b="1" i="0" u="none" strike="noStrike" cap="none">
                <a:solidFill>
                  <a:srgbClr val="FC5967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2321923" y="1381396"/>
            <a:ext cx="6467700" cy="32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/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2321923" y="4767262"/>
            <a:ext cx="16377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FC5967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4432390" y="4767262"/>
            <a:ext cx="24567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FC5967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7361735" y="4767263"/>
            <a:ext cx="1428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FC5967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FC5967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FC5967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FC5967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FC5967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FC5967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FC5967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FC5967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FC5967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" name="Google Shape;11;p1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 rot="-5400000">
            <a:off x="-457857" y="3686235"/>
            <a:ext cx="672418" cy="243296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1"/>
          <p:cNvSpPr txBox="1"/>
          <p:nvPr/>
        </p:nvSpPr>
        <p:spPr>
          <a:xfrm rot="-5400000">
            <a:off x="-1585449" y="1909575"/>
            <a:ext cx="2916600" cy="2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0" i="0" u="none" strike="noStrike" cap="none">
                <a:solidFill>
                  <a:srgbClr val="A5A5A5"/>
                </a:solidFill>
                <a:latin typeface="Trebuchet MS"/>
                <a:ea typeface="Trebuchet MS"/>
                <a:cs typeface="Trebuchet MS"/>
                <a:sym typeface="Trebuchet MS"/>
              </a:rPr>
              <a:t>Find more PowerPoint templates on </a:t>
            </a:r>
            <a:r>
              <a:rPr lang="en" sz="900" b="1" i="0" u="none" strike="noStrike" cap="none">
                <a:solidFill>
                  <a:srgbClr val="A5A5A5"/>
                </a:solidFill>
                <a:latin typeface="Trebuchet MS"/>
                <a:ea typeface="Trebuchet MS"/>
                <a:cs typeface="Trebuchet MS"/>
                <a:sym typeface="Trebuchet MS"/>
              </a:rPr>
              <a:t>prezentr.com</a:t>
            </a:r>
            <a:r>
              <a:rPr lang="en" sz="900" b="0" i="0" u="none" strike="noStrike" cap="none">
                <a:solidFill>
                  <a:srgbClr val="A5A5A5"/>
                </a:solidFill>
                <a:latin typeface="Trebuchet MS"/>
                <a:ea typeface="Trebuchet MS"/>
                <a:cs typeface="Trebuchet MS"/>
                <a:sym typeface="Trebuchet MS"/>
              </a:rPr>
              <a:t>!</a:t>
            </a:r>
            <a:endParaRPr sz="900">
              <a:solidFill>
                <a:srgbClr val="A5A5A5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insideairbnb.com/get-the-data.html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>
            <a:spLocks noGrp="1"/>
          </p:cNvSpPr>
          <p:nvPr>
            <p:ph type="ctrTitle"/>
          </p:nvPr>
        </p:nvSpPr>
        <p:spPr>
          <a:xfrm>
            <a:off x="3959678" y="812381"/>
            <a:ext cx="4830000" cy="17907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subTitle" idx="1"/>
          </p:nvPr>
        </p:nvSpPr>
        <p:spPr>
          <a:xfrm>
            <a:off x="3959678" y="2672137"/>
            <a:ext cx="4830000" cy="12417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ctr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7" name="Google Shape;8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77725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3"/>
          <p:cNvSpPr txBox="1"/>
          <p:nvPr/>
        </p:nvSpPr>
        <p:spPr>
          <a:xfrm>
            <a:off x="4280450" y="287450"/>
            <a:ext cx="44793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  </a:t>
            </a:r>
            <a:r>
              <a:rPr lang="en" sz="4000" b="1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Predicting Airbnb Prices </a:t>
            </a:r>
            <a:endParaRPr sz="4000" b="1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   New York</a:t>
            </a:r>
            <a:endParaRPr sz="3200" b="1">
              <a:solidFill>
                <a:srgbClr val="FFFFFF"/>
              </a:solidFill>
              <a:highlight>
                <a:srgbClr val="FFFFFF"/>
              </a:highlight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89" name="Google Shape;89;p13"/>
          <p:cNvSpPr txBox="1"/>
          <p:nvPr/>
        </p:nvSpPr>
        <p:spPr>
          <a:xfrm>
            <a:off x="6172200" y="3223325"/>
            <a:ext cx="2631900" cy="17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Composed by Group 06</a:t>
            </a:r>
            <a:endParaRPr sz="1600" b="1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__________________</a:t>
            </a:r>
            <a:endParaRPr sz="1600" b="1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Keya Mankar</a:t>
            </a:r>
            <a:endParaRPr sz="1600" b="1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Revathi Srirangam</a:t>
            </a:r>
            <a:endParaRPr sz="1600" b="1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Jay Sethia</a:t>
            </a:r>
            <a:endParaRPr sz="1600" b="1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Ankit Yadav</a:t>
            </a:r>
            <a:endParaRPr sz="1600" b="1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1" name="Google Shape;141;p22"/>
          <p:cNvGraphicFramePr/>
          <p:nvPr/>
        </p:nvGraphicFramePr>
        <p:xfrm>
          <a:off x="2042400" y="1243675"/>
          <a:ext cx="6876400" cy="3530670"/>
        </p:xfrm>
        <a:graphic>
          <a:graphicData uri="http://schemas.openxmlformats.org/drawingml/2006/table">
            <a:tbl>
              <a:tblPr>
                <a:noFill/>
                <a:tableStyleId>{2DD6266F-F252-40CA-ACB3-0C886BAB6F78}</a:tableStyleId>
              </a:tblPr>
              <a:tblGrid>
                <a:gridCol w="2417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51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489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86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035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687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179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MODEL</a:t>
                      </a:r>
                      <a:endParaRPr b="1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RMSE</a:t>
                      </a:r>
                      <a:endParaRPr b="1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MAE</a:t>
                      </a:r>
                      <a:endParaRPr b="1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MAPE</a:t>
                      </a:r>
                      <a:endParaRPr b="1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AE</a:t>
                      </a:r>
                      <a:endParaRPr b="1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ADJUSTED R</a:t>
                      </a:r>
                      <a:r>
                        <a:rPr lang="en" b="1" baseline="300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2</a:t>
                      </a:r>
                      <a:endParaRPr b="1" baseline="3000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68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Linear Regression</a:t>
                      </a:r>
                      <a:endParaRPr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126.45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59.34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47.88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-1.44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0.3630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68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XG Boosting</a:t>
                      </a:r>
                      <a:endParaRPr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126.46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59.33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47.81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-17.43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0.3860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68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Linear Regression (logged)</a:t>
                      </a:r>
                      <a:endParaRPr b="1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u="sng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126.76</a:t>
                      </a:r>
                      <a:endParaRPr b="1" u="sng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u="sng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50.51</a:t>
                      </a:r>
                      <a:endParaRPr b="1" u="sng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u="sng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32.15</a:t>
                      </a:r>
                      <a:endParaRPr b="1" u="sng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u="sng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-1.42</a:t>
                      </a:r>
                      <a:endParaRPr b="1" u="sng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u="sng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0.6248</a:t>
                      </a:r>
                      <a:endParaRPr b="1" u="sng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68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XG Boosting           (logged)</a:t>
                      </a:r>
                      <a:endParaRPr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126.75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50.54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32.20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-17.53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0.4150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68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Lasso Regression</a:t>
                      </a:r>
                      <a:endParaRPr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126.41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59.25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47.74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-1.40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0.3860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868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Neural Net</a:t>
                      </a:r>
                      <a:endParaRPr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159.83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86.10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84.70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-3.30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-----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42" name="Google Shape;142;p22"/>
          <p:cNvSpPr txBox="1">
            <a:spLocks noGrp="1"/>
          </p:cNvSpPr>
          <p:nvPr>
            <p:ph type="title"/>
          </p:nvPr>
        </p:nvSpPr>
        <p:spPr>
          <a:xfrm>
            <a:off x="1908675" y="445025"/>
            <a:ext cx="6923700" cy="5727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Mining Methodologies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3"/>
          <p:cNvSpPr txBox="1">
            <a:spLocks noGrp="1"/>
          </p:cNvSpPr>
          <p:nvPr>
            <p:ph type="title"/>
          </p:nvPr>
        </p:nvSpPr>
        <p:spPr>
          <a:xfrm>
            <a:off x="1908675" y="445025"/>
            <a:ext cx="6923700" cy="5727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 &amp; Conclusion</a:t>
            </a:r>
            <a:endParaRPr/>
          </a:p>
        </p:txBody>
      </p:sp>
      <p:sp>
        <p:nvSpPr>
          <p:cNvPr id="148" name="Google Shape;148;p23"/>
          <p:cNvSpPr txBox="1">
            <a:spLocks noGrp="1"/>
          </p:cNvSpPr>
          <p:nvPr>
            <p:ph type="body" idx="1"/>
          </p:nvPr>
        </p:nvSpPr>
        <p:spPr>
          <a:xfrm>
            <a:off x="1908675" y="1061550"/>
            <a:ext cx="7105500" cy="34164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457200" lvl="0" indent="-361950" algn="l" rtl="0"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en" dirty="0"/>
              <a:t>All models underpredict houses</a:t>
            </a:r>
            <a:endParaRPr dirty="0"/>
          </a:p>
          <a:p>
            <a:pPr marL="457200" lvl="0" indent="-361950" algn="l" rtl="0">
              <a:spcBef>
                <a:spcPts val="1000"/>
              </a:spcBef>
              <a:spcAft>
                <a:spcPts val="0"/>
              </a:spcAft>
              <a:buSzPts val="2100"/>
              <a:buChar char="•"/>
            </a:pPr>
            <a:r>
              <a:rPr lang="en" dirty="0"/>
              <a:t>Linear model with logged variables </a:t>
            </a:r>
            <a:r>
              <a:rPr lang="en" sz="1350" dirty="0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🏆</a:t>
            </a:r>
            <a:endParaRPr sz="1350" dirty="0"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61950" algn="l" rtl="0">
              <a:spcBef>
                <a:spcPts val="1000"/>
              </a:spcBef>
              <a:spcAft>
                <a:spcPts val="1000"/>
              </a:spcAft>
              <a:buSzPts val="2100"/>
              <a:buChar char="•"/>
            </a:pPr>
            <a:r>
              <a:rPr lang="en" dirty="0"/>
              <a:t>Most dependant on</a:t>
            </a:r>
            <a:br>
              <a:rPr lang="en" dirty="0"/>
            </a:br>
            <a:r>
              <a:rPr lang="en" sz="1600" b="1" dirty="0"/>
              <a:t>cancellation policy</a:t>
            </a:r>
            <a:r>
              <a:rPr lang="en" sz="1600" dirty="0"/>
              <a:t>	</a:t>
            </a:r>
            <a:r>
              <a:rPr lang="en" sz="1600" b="1" dirty="0"/>
              <a:t>host response time</a:t>
            </a:r>
            <a:r>
              <a:rPr lang="en" sz="1600" dirty="0"/>
              <a:t>	 	</a:t>
            </a:r>
            <a:r>
              <a:rPr lang="en" sz="1600" b="1" dirty="0"/>
              <a:t>property type</a:t>
            </a:r>
            <a:r>
              <a:rPr lang="en" sz="1600" dirty="0"/>
              <a:t> </a:t>
            </a:r>
            <a:r>
              <a:rPr lang="en" sz="1600" b="1" dirty="0"/>
              <a:t>cleaning fee</a:t>
            </a:r>
            <a:r>
              <a:rPr lang="en" sz="1600" dirty="0"/>
              <a:t> 		</a:t>
            </a:r>
            <a:r>
              <a:rPr lang="en" sz="1600" b="1" dirty="0"/>
              <a:t>security deposit</a:t>
            </a:r>
            <a:r>
              <a:rPr lang="en" sz="1600" dirty="0"/>
              <a:t> 		review ratings</a:t>
            </a:r>
            <a:br>
              <a:rPr lang="en" sz="1600" dirty="0"/>
            </a:br>
            <a:r>
              <a:rPr lang="en" sz="1600" dirty="0"/>
              <a:t>total amenities	sentiment score</a:t>
            </a:r>
            <a:endParaRPr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4"/>
          <p:cNvSpPr txBox="1">
            <a:spLocks noGrp="1"/>
          </p:cNvSpPr>
          <p:nvPr>
            <p:ph type="title"/>
          </p:nvPr>
        </p:nvSpPr>
        <p:spPr>
          <a:xfrm>
            <a:off x="1908675" y="445025"/>
            <a:ext cx="6923700" cy="5727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Business Value Added</a:t>
            </a:r>
            <a:endParaRPr/>
          </a:p>
        </p:txBody>
      </p:sp>
      <p:sp>
        <p:nvSpPr>
          <p:cNvPr id="154" name="Google Shape;154;p24"/>
          <p:cNvSpPr txBox="1">
            <a:spLocks noGrp="1"/>
          </p:cNvSpPr>
          <p:nvPr>
            <p:ph type="body" idx="1"/>
          </p:nvPr>
        </p:nvSpPr>
        <p:spPr>
          <a:xfrm>
            <a:off x="1908675" y="1061550"/>
            <a:ext cx="7105500" cy="34164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457200" lvl="0" indent="-361950" algn="l" rtl="0"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en"/>
              <a:t>Advise</a:t>
            </a:r>
            <a:endParaRPr/>
          </a:p>
          <a:p>
            <a:pPr marL="914400" lvl="1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" u="sng"/>
              <a:t>New hosts</a:t>
            </a:r>
            <a:r>
              <a:rPr lang="en"/>
              <a:t> price houses ideally</a:t>
            </a:r>
            <a:endParaRPr/>
          </a:p>
          <a:p>
            <a:pPr marL="914400" lvl="1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" u="sng"/>
              <a:t>Guests</a:t>
            </a:r>
            <a:r>
              <a:rPr lang="en"/>
              <a:t> find underpriced deals</a:t>
            </a:r>
            <a:endParaRPr/>
          </a:p>
          <a:p>
            <a:pPr marL="914400" lvl="1" indent="-342900" algn="l" rtl="0">
              <a:spcBef>
                <a:spcPts val="1000"/>
              </a:spcBef>
              <a:spcAft>
                <a:spcPts val="1000"/>
              </a:spcAft>
              <a:buSzPts val="1800"/>
              <a:buChar char="•"/>
            </a:pPr>
            <a:r>
              <a:rPr lang="en" u="sng"/>
              <a:t>Investors</a:t>
            </a:r>
            <a:r>
              <a:rPr lang="en"/>
              <a:t> on locations for higher returns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5"/>
          <p:cNvSpPr txBox="1">
            <a:spLocks noGrp="1"/>
          </p:cNvSpPr>
          <p:nvPr>
            <p:ph type="ctrTitle"/>
          </p:nvPr>
        </p:nvSpPr>
        <p:spPr>
          <a:xfrm>
            <a:off x="3959678" y="812381"/>
            <a:ext cx="4830000" cy="17907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25"/>
          <p:cNvSpPr txBox="1">
            <a:spLocks noGrp="1"/>
          </p:cNvSpPr>
          <p:nvPr>
            <p:ph type="subTitle" idx="1"/>
          </p:nvPr>
        </p:nvSpPr>
        <p:spPr>
          <a:xfrm>
            <a:off x="3959678" y="2672137"/>
            <a:ext cx="4830000" cy="12417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ctr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1" name="Google Shape;161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1" cy="5143498"/>
          </a:xfrm>
          <a:prstGeom prst="rect">
            <a:avLst/>
          </a:prstGeom>
          <a:noFill/>
          <a:ln>
            <a:noFill/>
          </a:ln>
          <a:effectLst>
            <a:reflection endPos="30000" dist="38100" dir="5400000" fadeDir="5400012" sy="-100000" algn="bl" rotWithShape="0"/>
          </a:effectLst>
        </p:spPr>
      </p:pic>
      <p:sp>
        <p:nvSpPr>
          <p:cNvPr id="162" name="Google Shape;162;p25"/>
          <p:cNvSpPr txBox="1">
            <a:spLocks noGrp="1"/>
          </p:cNvSpPr>
          <p:nvPr>
            <p:ph type="ctrTitle"/>
          </p:nvPr>
        </p:nvSpPr>
        <p:spPr>
          <a:xfrm>
            <a:off x="0" y="812375"/>
            <a:ext cx="9144000" cy="17907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</a:t>
            </a:r>
            <a:endParaRPr/>
          </a:p>
        </p:txBody>
      </p:sp>
      <p:sp>
        <p:nvSpPr>
          <p:cNvPr id="163" name="Google Shape;163;p25"/>
          <p:cNvSpPr txBox="1">
            <a:spLocks noGrp="1"/>
          </p:cNvSpPr>
          <p:nvPr>
            <p:ph type="subTitle" idx="1"/>
          </p:nvPr>
        </p:nvSpPr>
        <p:spPr>
          <a:xfrm>
            <a:off x="0" y="2672125"/>
            <a:ext cx="9144000" cy="12417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800"/>
              </a:spcBef>
              <a:spcAft>
                <a:spcPts val="1000"/>
              </a:spcAft>
              <a:buNone/>
            </a:pPr>
            <a:r>
              <a:rPr lang="en" sz="2400"/>
              <a:t>Questions?</a:t>
            </a:r>
            <a:endParaRPr sz="24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4"/>
          <p:cNvSpPr txBox="1">
            <a:spLocks noGrp="1"/>
          </p:cNvSpPr>
          <p:nvPr>
            <p:ph type="title"/>
          </p:nvPr>
        </p:nvSpPr>
        <p:spPr>
          <a:xfrm>
            <a:off x="1861850" y="445025"/>
            <a:ext cx="6970200" cy="5727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Executive Summary</a:t>
            </a:r>
            <a:endParaRPr/>
          </a:p>
        </p:txBody>
      </p:sp>
      <p:sp>
        <p:nvSpPr>
          <p:cNvPr id="95" name="Google Shape;95;p14"/>
          <p:cNvSpPr txBox="1">
            <a:spLocks noGrp="1"/>
          </p:cNvSpPr>
          <p:nvPr>
            <p:ph type="body" idx="1"/>
          </p:nvPr>
        </p:nvSpPr>
        <p:spPr>
          <a:xfrm>
            <a:off x="1861850" y="1152475"/>
            <a:ext cx="7164300" cy="34164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457200" lvl="0" indent="-361950" algn="l" rtl="0"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en" b="1"/>
              <a:t>Goal:</a:t>
            </a:r>
            <a:r>
              <a:rPr lang="en"/>
              <a:t> Predict Airbnb house prices in New York City</a:t>
            </a:r>
            <a:endParaRPr/>
          </a:p>
          <a:p>
            <a:pPr marL="457200" lvl="0" indent="-361950" algn="l" rtl="0">
              <a:spcBef>
                <a:spcPts val="1000"/>
              </a:spcBef>
              <a:spcAft>
                <a:spcPts val="0"/>
              </a:spcAft>
              <a:buSzPts val="2100"/>
              <a:buChar char="•"/>
            </a:pPr>
            <a:r>
              <a:rPr lang="en"/>
              <a:t>Help hosts understand underlying pricing dynamics</a:t>
            </a:r>
            <a:endParaRPr/>
          </a:p>
          <a:p>
            <a:pPr marL="457200" lvl="0" indent="-361950" algn="l" rtl="0">
              <a:spcBef>
                <a:spcPts val="1000"/>
              </a:spcBef>
              <a:spcAft>
                <a:spcPts val="1000"/>
              </a:spcAft>
              <a:buSzPts val="2100"/>
              <a:buChar char="•"/>
            </a:pPr>
            <a:r>
              <a:rPr lang="en"/>
              <a:t>Predict the optimal listing price for </a:t>
            </a:r>
            <a:r>
              <a:rPr lang="en" u="sng"/>
              <a:t>guests</a:t>
            </a:r>
            <a:r>
              <a:rPr lang="en"/>
              <a:t> and </a:t>
            </a:r>
            <a:r>
              <a:rPr lang="en" u="sng"/>
              <a:t>hosts</a:t>
            </a:r>
            <a:endParaRPr u="sng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5"/>
          <p:cNvSpPr txBox="1">
            <a:spLocks noGrp="1"/>
          </p:cNvSpPr>
          <p:nvPr>
            <p:ph type="title"/>
          </p:nvPr>
        </p:nvSpPr>
        <p:spPr>
          <a:xfrm>
            <a:off x="1821150" y="445025"/>
            <a:ext cx="7011300" cy="5727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Description</a:t>
            </a:r>
            <a:endParaRPr/>
          </a:p>
        </p:txBody>
      </p:sp>
      <p:sp>
        <p:nvSpPr>
          <p:cNvPr id="101" name="Google Shape;101;p15"/>
          <p:cNvSpPr txBox="1">
            <a:spLocks noGrp="1"/>
          </p:cNvSpPr>
          <p:nvPr>
            <p:ph type="body" idx="1"/>
          </p:nvPr>
        </p:nvSpPr>
        <p:spPr>
          <a:xfrm>
            <a:off x="1821150" y="1074550"/>
            <a:ext cx="7243800" cy="34164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457200" lvl="0" indent="-361950" algn="l" rtl="0"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en" dirty="0"/>
              <a:t>Data Obtained from : </a:t>
            </a:r>
            <a:r>
              <a:rPr lang="en" u="sng" dirty="0">
                <a:solidFill>
                  <a:schemeClr val="hlink"/>
                </a:solidFill>
                <a:hlinkClick r:id="rId3"/>
              </a:rPr>
              <a:t>Inside Airbnb</a:t>
            </a:r>
            <a:endParaRPr dirty="0"/>
          </a:p>
          <a:p>
            <a:pPr marL="457200" lvl="0" indent="-361950" algn="l" rtl="0">
              <a:spcBef>
                <a:spcPts val="1000"/>
              </a:spcBef>
              <a:spcAft>
                <a:spcPts val="0"/>
              </a:spcAft>
              <a:buSzPts val="2100"/>
              <a:buChar char="•"/>
            </a:pPr>
            <a:r>
              <a:rPr lang="en" dirty="0"/>
              <a:t>Two primary files: 	</a:t>
            </a:r>
            <a:r>
              <a:rPr lang="en" u="sng" dirty="0"/>
              <a:t>listings.csv</a:t>
            </a:r>
            <a:br>
              <a:rPr lang="en" dirty="0"/>
            </a:br>
            <a:r>
              <a:rPr lang="en" dirty="0"/>
              <a:t>			</a:t>
            </a:r>
            <a:r>
              <a:rPr lang="en" u="sng" dirty="0"/>
              <a:t>reviews.csv</a:t>
            </a:r>
            <a:endParaRPr u="sng" dirty="0"/>
          </a:p>
          <a:p>
            <a:pPr marL="457200" lvl="0" indent="-361950" algn="l" rtl="0">
              <a:spcBef>
                <a:spcPts val="1000"/>
              </a:spcBef>
              <a:spcAft>
                <a:spcPts val="1000"/>
              </a:spcAft>
              <a:buSzPts val="2100"/>
              <a:buChar char="•"/>
            </a:pPr>
            <a:r>
              <a:rPr lang="en" dirty="0"/>
              <a:t>Initial data set:	106 variables</a:t>
            </a:r>
            <a:br>
              <a:rPr lang="en" dirty="0"/>
            </a:br>
            <a:r>
              <a:rPr lang="en" dirty="0"/>
              <a:t>			~48,000 observations</a:t>
            </a: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3500" y="12475"/>
            <a:ext cx="375081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6"/>
          <p:cNvSpPr txBox="1">
            <a:spLocks noGrp="1"/>
          </p:cNvSpPr>
          <p:nvPr>
            <p:ph type="title"/>
          </p:nvPr>
        </p:nvSpPr>
        <p:spPr>
          <a:xfrm>
            <a:off x="1836200" y="2146075"/>
            <a:ext cx="3586500" cy="5727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Workflow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17"/>
          <p:cNvPicPr preferRelativeResize="0"/>
          <p:nvPr/>
        </p:nvPicPr>
        <p:blipFill rotWithShape="1">
          <a:blip r:embed="rId3">
            <a:alphaModFix/>
          </a:blip>
          <a:srcRect t="17292" b="16604"/>
          <a:stretch/>
        </p:blipFill>
        <p:spPr>
          <a:xfrm>
            <a:off x="457200" y="1422625"/>
            <a:ext cx="8229598" cy="3399926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7"/>
          <p:cNvSpPr txBox="1">
            <a:spLocks noGrp="1"/>
          </p:cNvSpPr>
          <p:nvPr>
            <p:ph type="title"/>
          </p:nvPr>
        </p:nvSpPr>
        <p:spPr>
          <a:xfrm>
            <a:off x="235375" y="445025"/>
            <a:ext cx="8597100" cy="5727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NYC Heatmap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3184" y="0"/>
            <a:ext cx="8520601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9"/>
          <p:cNvSpPr txBox="1">
            <a:spLocks noGrp="1"/>
          </p:cNvSpPr>
          <p:nvPr>
            <p:ph type="title"/>
          </p:nvPr>
        </p:nvSpPr>
        <p:spPr>
          <a:xfrm>
            <a:off x="1908675" y="445025"/>
            <a:ext cx="6923700" cy="5727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Cleaning and Preprocessing</a:t>
            </a:r>
            <a:endParaRPr/>
          </a:p>
        </p:txBody>
      </p:sp>
      <p:sp>
        <p:nvSpPr>
          <p:cNvPr id="126" name="Google Shape;126;p19"/>
          <p:cNvSpPr txBox="1">
            <a:spLocks noGrp="1"/>
          </p:cNvSpPr>
          <p:nvPr>
            <p:ph type="body" idx="1"/>
          </p:nvPr>
        </p:nvSpPr>
        <p:spPr>
          <a:xfrm>
            <a:off x="1908675" y="1061550"/>
            <a:ext cx="7105500" cy="34164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457200" lvl="0" indent="-361950" algn="l" rtl="0"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en"/>
              <a:t>Identified columns with missing data.</a:t>
            </a:r>
            <a:br>
              <a:rPr lang="en"/>
            </a:br>
            <a:r>
              <a:rPr lang="en"/>
              <a:t>Analysed, removed based on usability</a:t>
            </a:r>
            <a:endParaRPr/>
          </a:p>
          <a:p>
            <a:pPr marL="457200" lvl="0" indent="-361950" algn="l" rtl="0">
              <a:spcBef>
                <a:spcPts val="1000"/>
              </a:spcBef>
              <a:spcAft>
                <a:spcPts val="0"/>
              </a:spcAft>
              <a:buSzPts val="2100"/>
              <a:buChar char="•"/>
            </a:pPr>
            <a:r>
              <a:rPr lang="en"/>
              <a:t>Missing values replaced</a:t>
            </a:r>
            <a:endParaRPr/>
          </a:p>
          <a:p>
            <a:pPr marL="457200" lvl="0" indent="-361950" algn="l" rtl="0">
              <a:spcBef>
                <a:spcPts val="1000"/>
              </a:spcBef>
              <a:spcAft>
                <a:spcPts val="0"/>
              </a:spcAft>
              <a:buSzPts val="2100"/>
              <a:buChar char="•"/>
            </a:pPr>
            <a:r>
              <a:rPr lang="en"/>
              <a:t>Performed outlier detection &amp; removal</a:t>
            </a:r>
            <a:endParaRPr/>
          </a:p>
          <a:p>
            <a:pPr marL="457200" lvl="0" indent="-361950" algn="l" rtl="0">
              <a:spcBef>
                <a:spcPts val="1000"/>
              </a:spcBef>
              <a:spcAft>
                <a:spcPts val="1000"/>
              </a:spcAft>
              <a:buSzPts val="2100"/>
              <a:buChar char="•"/>
            </a:pPr>
            <a:r>
              <a:rPr lang="en"/>
              <a:t>Transformed </a:t>
            </a:r>
            <a:r>
              <a:rPr lang="en" i="1"/>
              <a:t>Price</a:t>
            </a:r>
            <a:r>
              <a:rPr lang="en"/>
              <a:t> &amp; </a:t>
            </a:r>
            <a:r>
              <a:rPr lang="en" i="1"/>
              <a:t>Accommodates</a:t>
            </a:r>
            <a:r>
              <a:rPr lang="en"/>
              <a:t> (right skewed)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7294" y="0"/>
            <a:ext cx="8253220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1" y="0"/>
            <a:ext cx="8229598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184</Words>
  <Application>Microsoft Office PowerPoint</Application>
  <PresentationFormat>On-screen Show (16:9)</PresentationFormat>
  <Paragraphs>80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Consolas</vt:lpstr>
      <vt:lpstr>Trebuchet MS</vt:lpstr>
      <vt:lpstr>Roboto</vt:lpstr>
      <vt:lpstr>Arial</vt:lpstr>
      <vt:lpstr>Office Theme</vt:lpstr>
      <vt:lpstr>PowerPoint Presentation</vt:lpstr>
      <vt:lpstr>Executive Summary</vt:lpstr>
      <vt:lpstr>Data Description</vt:lpstr>
      <vt:lpstr>Workflow</vt:lpstr>
      <vt:lpstr>NYC Heatmap</vt:lpstr>
      <vt:lpstr>PowerPoint Presentation</vt:lpstr>
      <vt:lpstr>Data Cleaning and Preprocessing</vt:lpstr>
      <vt:lpstr>PowerPoint Presentation</vt:lpstr>
      <vt:lpstr>PowerPoint Presentation</vt:lpstr>
      <vt:lpstr>Data Mining Methodologies</vt:lpstr>
      <vt:lpstr>Result &amp; Conclusion</vt:lpstr>
      <vt:lpstr>Business Value Added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Jay Sethia</cp:lastModifiedBy>
  <cp:revision>3</cp:revision>
  <dcterms:modified xsi:type="dcterms:W3CDTF">2019-05-07T07:52:13Z</dcterms:modified>
</cp:coreProperties>
</file>